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72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__&#1052;&#1045;&#1058;&#1056;&#1054;&#1055;&#1054;&#1051;&#1048;&#1057;__\&#1047;&#1072;&#1076;&#1072;&#1085;&#1080;&#1077;%20-%20&#1092;&#1077;&#1074;&#1088;&#1072;&#1083;&#1100;%202020\&#1055;&#1088;&#1080;&#1084;&#1077;&#1088;%20&#1079;&#1086;&#1085;&#1080;&#1088;&#1086;&#1074;&#1072;&#1085;&#1080;&#1103;%20&#1079;&#1076;&#1072;&#1085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CB-4B0C-B3FB-2E8EEE5D6B6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CB-4B0C-B3FB-2E8EEE5D6B6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CB-4B0C-B3FB-2E8EEE5D6B6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CB-4B0C-B3FB-2E8EEE5D6B6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CB-4B0C-B3FB-2E8EEE5D6B6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DCB-4B0C-B3FB-2E8EEE5D6B6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DCB-4B0C-B3FB-2E8EEE5D6B6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DCB-4B0C-B3FB-2E8EEE5D6B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DATA!$G$2:$G$9</c:f>
              <c:strCache>
                <c:ptCount val="8"/>
                <c:pt idx="0">
                  <c:v>Административные помещения</c:v>
                </c:pt>
                <c:pt idx="1">
                  <c:v>Буфет</c:v>
                </c:pt>
                <c:pt idx="2">
                  <c:v>Зона ледовой арены</c:v>
                </c:pt>
                <c:pt idx="3">
                  <c:v>МОП</c:v>
                </c:pt>
                <c:pt idx="4">
                  <c:v>Помещения хоккейной арены</c:v>
                </c:pt>
                <c:pt idx="5">
                  <c:v>Помещения хоккейной арены тренерская</c:v>
                </c:pt>
                <c:pt idx="6">
                  <c:v>Технические помещения</c:v>
                </c:pt>
                <c:pt idx="7">
                  <c:v>Тренеровочные залы</c:v>
                </c:pt>
              </c:strCache>
            </c:strRef>
          </c:cat>
          <c:val>
            <c:numRef>
              <c:f>DATA!$H$2:$H$9</c:f>
              <c:numCache>
                <c:formatCode>0.00</c:formatCode>
                <c:ptCount val="8"/>
                <c:pt idx="0">
                  <c:v>469.00000000000006</c:v>
                </c:pt>
                <c:pt idx="1">
                  <c:v>137.29999999999998</c:v>
                </c:pt>
                <c:pt idx="2">
                  <c:v>2715.5</c:v>
                </c:pt>
                <c:pt idx="3">
                  <c:v>770.1</c:v>
                </c:pt>
                <c:pt idx="4">
                  <c:v>405.70000000000005</c:v>
                </c:pt>
                <c:pt idx="5">
                  <c:v>191.8</c:v>
                </c:pt>
                <c:pt idx="6">
                  <c:v>1085.5000000000002</c:v>
                </c:pt>
                <c:pt idx="7">
                  <c:v>750.20000000000016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DCB-4B0C-B3FB-2E8EEE5D6B6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F58C6-91AD-4529-9083-42873794686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11252-812D-42BB-8AB3-B1C03E361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11252-812D-42BB-8AB3-B1C03E361D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6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0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2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8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0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6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1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1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2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4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2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D821-BC4C-42F9-9A90-49BB3BD430E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1D74-6133-4E5F-B019-4A2B75177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4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кабрь 2012. Наморозка тестового льда">
            <a:extLst>
              <a:ext uri="{FF2B5EF4-FFF2-40B4-BE49-F238E27FC236}">
                <a16:creationId xmlns:a16="http://schemas.microsoft.com/office/drawing/2014/main" xmlns="" id="{674E271B-52C9-4DDB-AA27-A28BEDA05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8480" t="31779" r="30118" b="23253"/>
          <a:stretch/>
        </p:blipFill>
        <p:spPr bwMode="auto">
          <a:xfrm>
            <a:off x="-4115" y="243191"/>
            <a:ext cx="9148115" cy="6619439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F4802AC-385F-4DBA-9D01-3B22AF7905E7}"/>
              </a:ext>
            </a:extLst>
          </p:cNvPr>
          <p:cNvSpPr/>
          <p:nvPr/>
        </p:nvSpPr>
        <p:spPr>
          <a:xfrm>
            <a:off x="0" y="3299424"/>
            <a:ext cx="9144000" cy="7457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ПРОЕКТ ОБЩЕСТВЕННОГО ЗДАНИЯ СПОРТИВНОГО </a:t>
            </a:r>
            <a:r>
              <a:rPr lang="ru-RU" sz="2000" b="1" dirty="0" smtClean="0">
                <a:solidFill>
                  <a:schemeClr val="bg1"/>
                </a:solidFill>
              </a:rPr>
              <a:t>НАЗНАЧЕНИЯ </a:t>
            </a:r>
            <a:r>
              <a:rPr lang="ru-RU" sz="2000" b="1" dirty="0">
                <a:solidFill>
                  <a:schemeClr val="bg1"/>
                </a:solidFill>
              </a:rPr>
              <a:t>(ФОК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595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Перечень основных помещений спортивного комплекса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55DBED5B-CE67-49BB-ACB4-6C1EB24CA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91224"/>
              </p:ext>
            </p:extLst>
          </p:nvPr>
        </p:nvGraphicFramePr>
        <p:xfrm>
          <a:off x="512229" y="638134"/>
          <a:ext cx="2250425" cy="384048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605253">
                  <a:extLst>
                    <a:ext uri="{9D8B030D-6E8A-4147-A177-3AD203B41FA5}">
                      <a16:colId xmlns:a16="http://schemas.microsoft.com/office/drawing/2014/main" xmlns="" val="1809781742"/>
                    </a:ext>
                  </a:extLst>
                </a:gridCol>
                <a:gridCol w="645172">
                  <a:extLst>
                    <a:ext uri="{9D8B030D-6E8A-4147-A177-3AD203B41FA5}">
                      <a16:colId xmlns:a16="http://schemas.microsoft.com/office/drawing/2014/main" xmlns="" val="249626941"/>
                    </a:ext>
                  </a:extLst>
                </a:gridCol>
              </a:tblGrid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Входная зона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97037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Входной холл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 расчету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106066638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Помещения охрана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34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80374934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Торговый киоск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30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69246452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Торговый киоск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30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859158433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Гардероб для посетителей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 расчету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145655212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Гардероб верхней одежды для спортсменов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по расчету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496826370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Рецепция - кассовый узел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721324853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Места ожидания родителей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85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87900829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Администрация кассового узла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21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222045160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Санитарные узлы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18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559980021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Прокат коньков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28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08661555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Заточка коньков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12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613617389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Техническое помещение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736638152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53798854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50139C0-82C4-4567-B4F8-1A5898853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6751"/>
              </p:ext>
            </p:extLst>
          </p:nvPr>
        </p:nvGraphicFramePr>
        <p:xfrm>
          <a:off x="6182475" y="647628"/>
          <a:ext cx="2579006" cy="533400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678780">
                  <a:extLst>
                    <a:ext uri="{9D8B030D-6E8A-4147-A177-3AD203B41FA5}">
                      <a16:colId xmlns:a16="http://schemas.microsoft.com/office/drawing/2014/main" xmlns="" val="1070290536"/>
                    </a:ext>
                  </a:extLst>
                </a:gridCol>
                <a:gridCol w="900226">
                  <a:extLst>
                    <a:ext uri="{9D8B030D-6E8A-4147-A177-3AD203B41FA5}">
                      <a16:colId xmlns:a16="http://schemas.microsoft.com/office/drawing/2014/main" xmlns="" val="2710545251"/>
                    </a:ext>
                  </a:extLst>
                </a:gridCol>
              </a:tblGrid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Зона зрителей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135358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Трибуны зрителей катка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по расчету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50135397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Пресс-центр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54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76525036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 err="1">
                          <a:effectLst/>
                        </a:rPr>
                        <a:t>Коментаторские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46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844674510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Конференц-зал 1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72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947838240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Конференц-зал 2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72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15217198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Холл для зрителей с буфетом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По расчету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71237523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218780597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Буфет для </a:t>
                      </a:r>
                      <a:r>
                        <a:rPr lang="ru-RU" sz="1400" kern="50" spc="-50" dirty="0">
                          <a:effectLst/>
                        </a:rPr>
                        <a:t>посетителей</a:t>
                      </a:r>
                      <a:r>
                        <a:rPr lang="ru-RU" sz="1200" kern="50" spc="-50" dirty="0">
                          <a:effectLst/>
                        </a:rPr>
                        <a:t> и зрителей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985673358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Зона посадочных мест буфета (100 посадочных мест)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по расчету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145211248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Зона раздаточной буфета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311412889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хранения мусора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2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626234386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Кладовая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11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45330090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Кладовая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6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869347024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Кладовая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3335382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персонала буфета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8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963944861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Гардероб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5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61436862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Санузел с душевой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4137727596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Доготовочная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16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198979978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Моечная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12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414385197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уборочного инвентаря (ПУИ)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905239011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871456870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14C3519-65B2-4556-AB7C-D62F5779C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10763"/>
              </p:ext>
            </p:extLst>
          </p:nvPr>
        </p:nvGraphicFramePr>
        <p:xfrm>
          <a:off x="3091237" y="640080"/>
          <a:ext cx="2762655" cy="621792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970632">
                  <a:extLst>
                    <a:ext uri="{9D8B030D-6E8A-4147-A177-3AD203B41FA5}">
                      <a16:colId xmlns:a16="http://schemas.microsoft.com/office/drawing/2014/main" xmlns="" val="4264768346"/>
                    </a:ext>
                  </a:extLst>
                </a:gridCol>
                <a:gridCol w="792023">
                  <a:extLst>
                    <a:ext uri="{9D8B030D-6E8A-4147-A177-3AD203B41FA5}">
                      <a16:colId xmlns:a16="http://schemas.microsoft.com/office/drawing/2014/main" xmlns="" val="419844153"/>
                    </a:ext>
                  </a:extLst>
                </a:gridCol>
              </a:tblGrid>
              <a:tr h="12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Зона ледового катка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4246589"/>
                  </a:ext>
                </a:extLst>
              </a:tr>
              <a:tr h="12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Зал катка (поле 30х60м)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2300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346917823"/>
                  </a:ext>
                </a:extLst>
              </a:tr>
              <a:tr h="242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Тренировочный зал с синтетическим льдом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230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856338098"/>
                  </a:ext>
                </a:extLst>
              </a:tr>
              <a:tr h="242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Тренажерный зал для занятий по ОФП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230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698096951"/>
                  </a:ext>
                </a:extLst>
              </a:tr>
              <a:tr h="260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Помещение у</a:t>
                      </a:r>
                      <a:r>
                        <a:rPr lang="ru-RU" sz="1600" kern="50" spc="-50" dirty="0">
                          <a:effectLst/>
                        </a:rPr>
                        <a:t>б</a:t>
                      </a:r>
                      <a:r>
                        <a:rPr lang="ru-RU" sz="1200" kern="50" spc="-50" dirty="0">
                          <a:effectLst/>
                        </a:rPr>
                        <a:t>орочного инвентаря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988728399"/>
                  </a:ext>
                </a:extLst>
              </a:tr>
              <a:tr h="12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Санузел персонала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85186515"/>
                  </a:ext>
                </a:extLst>
              </a:tr>
              <a:tr h="12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Инвентарная катка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50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035213627"/>
                  </a:ext>
                </a:extLst>
              </a:tr>
              <a:tr h="242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первой медицинской помощи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647815893"/>
                  </a:ext>
                </a:extLst>
              </a:tr>
              <a:tr h="12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Спортивный зал при катке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90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147093524"/>
                  </a:ext>
                </a:extLst>
              </a:tr>
              <a:tr h="12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Блок сушилок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60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760512531"/>
                  </a:ext>
                </a:extLst>
              </a:tr>
              <a:tr h="971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Раздевалки катка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В том числе: 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раздевалки с возможностью размещения хоккейных команд – 4 </a:t>
                      </a:r>
                      <a:r>
                        <a:rPr lang="ru-RU" sz="1200" kern="50" spc="-50" dirty="0" err="1">
                          <a:effectLst/>
                        </a:rPr>
                        <a:t>шт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детская раздевалка (близкое размещение к входному холлу) -2 </a:t>
                      </a:r>
                      <a:r>
                        <a:rPr lang="ru-RU" sz="1200" kern="50" spc="-50" dirty="0" err="1">
                          <a:effectLst/>
                        </a:rPr>
                        <a:t>шт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400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По расчету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504297304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 dirty="0">
                          <a:effectLst/>
                        </a:rPr>
                        <a:t>Блок кладовых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 dirty="0">
                          <a:effectLst/>
                        </a:rPr>
                        <a:t>25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981463227"/>
                  </a:ext>
                </a:extLst>
              </a:tr>
              <a:tr h="254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 dirty="0">
                          <a:effectLst/>
                        </a:rPr>
                        <a:t>Раздевалки свободного катания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>
                          <a:effectLst/>
                        </a:rPr>
                        <a:t>120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955186850"/>
                  </a:ext>
                </a:extLst>
              </a:tr>
              <a:tr h="254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 dirty="0">
                          <a:effectLst/>
                        </a:rPr>
                        <a:t>Раздевалки тренеров и судий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>
                          <a:effectLst/>
                        </a:rPr>
                        <a:t>80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885158420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 dirty="0">
                          <a:effectLst/>
                        </a:rPr>
                        <a:t>Холл зоны катка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>
                          <a:effectLst/>
                        </a:rPr>
                        <a:t>82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4222738985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 dirty="0">
                          <a:effectLst/>
                        </a:rPr>
                        <a:t>Помещения сауны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>
                          <a:effectLst/>
                        </a:rPr>
                        <a:t>40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08299257"/>
                  </a:ext>
                </a:extLst>
              </a:tr>
              <a:tr h="203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 dirty="0">
                          <a:effectLst/>
                        </a:rPr>
                        <a:t>Техническое помещение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>
                          <a:effectLst/>
                        </a:rPr>
                        <a:t>64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149011563"/>
                  </a:ext>
                </a:extLst>
              </a:tr>
              <a:tr h="254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 dirty="0">
                          <a:effectLst/>
                        </a:rPr>
                        <a:t>Помещение льдоуборочной машины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spc="-50" dirty="0">
                          <a:effectLst/>
                        </a:rPr>
                        <a:t>60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320190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45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21754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Перечень основных помещений спортивного комплекса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02B12F1F-9216-414D-86DF-CD2DD2342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77020"/>
              </p:ext>
            </p:extLst>
          </p:nvPr>
        </p:nvGraphicFramePr>
        <p:xfrm>
          <a:off x="532957" y="522919"/>
          <a:ext cx="2382506" cy="402336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550871">
                  <a:extLst>
                    <a:ext uri="{9D8B030D-6E8A-4147-A177-3AD203B41FA5}">
                      <a16:colId xmlns:a16="http://schemas.microsoft.com/office/drawing/2014/main" xmlns="" val="438401652"/>
                    </a:ext>
                  </a:extLst>
                </a:gridCol>
                <a:gridCol w="831635">
                  <a:extLst>
                    <a:ext uri="{9D8B030D-6E8A-4147-A177-3AD203B41FA5}">
                      <a16:colId xmlns:a16="http://schemas.microsoft.com/office/drawing/2014/main" xmlns="" val="1214613107"/>
                    </a:ext>
                  </a:extLst>
                </a:gridCol>
              </a:tblGrid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Зона ФОК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929483024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Холл зоны ФОК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100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4035587906"/>
                  </a:ext>
                </a:extLst>
              </a:tr>
              <a:tr h="10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Залы для групповых занятий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18х18м -2 шт.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12х12м -2 шт.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782087129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инвентарная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70657330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Тренажерный зал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800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99453369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инвентарная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227890206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Зал кардиотренажеров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400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99857049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инвентарная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719010230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Тренерская мужская с санузлом и душевой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980531013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Тренерская женская с санузлом и душевой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450665767"/>
                  </a:ext>
                </a:extLst>
              </a:tr>
              <a:tr h="10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Раздевалки мужская зоны ФОК с санузлами и душевой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Из расчета 75 занимающихся в смену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106147497"/>
                  </a:ext>
                </a:extLst>
              </a:tr>
              <a:tr h="10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Раздевалки женская зоны ФОК с санузлами и душевой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Из расчета 75 занимающихся в смену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557951409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Помещение уборочного инвентаря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6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028531679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5462984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6C055C4-175E-4DDF-AE4F-52781F800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11934"/>
              </p:ext>
            </p:extLst>
          </p:nvPr>
        </p:nvGraphicFramePr>
        <p:xfrm>
          <a:off x="5496128" y="522919"/>
          <a:ext cx="3102352" cy="603504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019448">
                  <a:extLst>
                    <a:ext uri="{9D8B030D-6E8A-4147-A177-3AD203B41FA5}">
                      <a16:colId xmlns:a16="http://schemas.microsoft.com/office/drawing/2014/main" xmlns="" val="875698715"/>
                    </a:ext>
                  </a:extLst>
                </a:gridCol>
                <a:gridCol w="1082904">
                  <a:extLst>
                    <a:ext uri="{9D8B030D-6E8A-4147-A177-3AD203B41FA5}">
                      <a16:colId xmlns:a16="http://schemas.microsoft.com/office/drawing/2014/main" xmlns="" val="1345990840"/>
                    </a:ext>
                  </a:extLst>
                </a:gridCol>
              </a:tblGrid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Технические помещения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454103452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Электрощитовая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42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665811530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ЦПУ СПЗ и диспетчер </a:t>
                      </a:r>
                      <a:r>
                        <a:rPr lang="ru-RU" sz="1200" kern="50" spc="-50" dirty="0" err="1">
                          <a:effectLst/>
                        </a:rPr>
                        <a:t>инж</a:t>
                      </a:r>
                      <a:r>
                        <a:rPr lang="ru-RU" sz="1200" kern="50" spc="-50" dirty="0">
                          <a:effectLst/>
                        </a:rPr>
                        <a:t>. систем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907614986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РТП и ТП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120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493332452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Серверная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22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471215982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Венткамера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50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666459607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Венткамера ПБЗ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16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715797958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ИТП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90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402173336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хладоцентра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210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208651458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Водомерный узел. Насосная ВС и ПТ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48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549935322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Венткамера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96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37997830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уборочного инвентаря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923774520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Венткамера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96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880261889"/>
                  </a:ext>
                </a:extLst>
              </a:tr>
              <a:tr h="10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хранения специального оборудования для подготовки льда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226990298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Трансформаторная подстанция. 2 камеры по 14м</a:t>
                      </a:r>
                      <a:r>
                        <a:rPr lang="ru-RU" sz="1200" kern="50" spc="-50" baseline="30000">
                          <a:effectLst/>
                        </a:rPr>
                        <a:t>2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778309155"/>
                  </a:ext>
                </a:extLst>
              </a:tr>
              <a:tr h="10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Распределительные устройства собственных нужд (РУ СН)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29306004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ГРЩ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28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947989296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Венткамера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96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33521264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уборочного инвентаря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9626623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хранения люм.ламп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15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770032359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хранения ТБО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12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55674075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Венткамера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18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158984073"/>
                  </a:ext>
                </a:extLst>
              </a:tr>
              <a:tr h="50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Помещение водоподготовки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26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231448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Венткамера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42336381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15E8ADB-07D8-4955-8178-75DFE9BA7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56301"/>
              </p:ext>
            </p:extLst>
          </p:nvPr>
        </p:nvGraphicFramePr>
        <p:xfrm>
          <a:off x="3083669" y="522919"/>
          <a:ext cx="2244253" cy="448432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460876">
                  <a:extLst>
                    <a:ext uri="{9D8B030D-6E8A-4147-A177-3AD203B41FA5}">
                      <a16:colId xmlns:a16="http://schemas.microsoft.com/office/drawing/2014/main" xmlns="" val="3378612336"/>
                    </a:ext>
                  </a:extLst>
                </a:gridCol>
                <a:gridCol w="783377">
                  <a:extLst>
                    <a:ext uri="{9D8B030D-6E8A-4147-A177-3AD203B41FA5}">
                      <a16:colId xmlns:a16="http://schemas.microsoft.com/office/drawing/2014/main" xmlns="" val="2546207232"/>
                    </a:ext>
                  </a:extLst>
                </a:gridCol>
              </a:tblGrid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Администрация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433903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Методический класс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70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638527707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Приемная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22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841253116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Кабинет руководителя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2254520305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санузел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865245304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Административное помещение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32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4198840514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Административное помещение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36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777061685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Кабинет технического персонала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30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497639199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Раздевалки персонала с душевыми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938649188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Санузел персонала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084523876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Санузел персонала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206414775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Медицинский кабинет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24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3498206240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Комната приема </a:t>
                      </a:r>
                      <a:r>
                        <a:rPr lang="ru-RU" sz="1400" kern="50" spc="-50" dirty="0">
                          <a:effectLst/>
                        </a:rPr>
                        <a:t>пищи</a:t>
                      </a:r>
                      <a:r>
                        <a:rPr lang="ru-RU" sz="1200" kern="50" spc="-50" dirty="0">
                          <a:effectLst/>
                        </a:rPr>
                        <a:t> и отдыха персонала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23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824776311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Инвентарная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18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61440845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spc="-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3598" marR="13598" marT="0" marB="0" anchor="b"/>
                </a:tc>
                <a:extLst>
                  <a:ext uri="{0D108BD9-81ED-4DB2-BD59-A6C34878D82A}">
                    <a16:rowId xmlns:a16="http://schemas.microsoft.com/office/drawing/2014/main" xmlns="" val="137420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4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21754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Распределение площадей спортивного комплекса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540695"/>
              </p:ext>
            </p:extLst>
          </p:nvPr>
        </p:nvGraphicFramePr>
        <p:xfrm>
          <a:off x="0" y="421863"/>
          <a:ext cx="9144000" cy="643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57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График сдачи этапов курсового проекта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20EDFFD-7E82-4609-B39D-84DF35F85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41979"/>
              </p:ext>
            </p:extLst>
          </p:nvPr>
        </p:nvGraphicFramePr>
        <p:xfrm>
          <a:off x="330741" y="2113154"/>
          <a:ext cx="8618706" cy="131584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435990">
                  <a:extLst>
                    <a:ext uri="{9D8B030D-6E8A-4147-A177-3AD203B41FA5}">
                      <a16:colId xmlns:a16="http://schemas.microsoft.com/office/drawing/2014/main" xmlns="" val="1629642154"/>
                    </a:ext>
                  </a:extLst>
                </a:gridCol>
                <a:gridCol w="1435990">
                  <a:extLst>
                    <a:ext uri="{9D8B030D-6E8A-4147-A177-3AD203B41FA5}">
                      <a16:colId xmlns:a16="http://schemas.microsoft.com/office/drawing/2014/main" xmlns="" val="1939147488"/>
                    </a:ext>
                  </a:extLst>
                </a:gridCol>
                <a:gridCol w="1435990">
                  <a:extLst>
                    <a:ext uri="{9D8B030D-6E8A-4147-A177-3AD203B41FA5}">
                      <a16:colId xmlns:a16="http://schemas.microsoft.com/office/drawing/2014/main" xmlns="" val="695351277"/>
                    </a:ext>
                  </a:extLst>
                </a:gridCol>
                <a:gridCol w="1436912">
                  <a:extLst>
                    <a:ext uri="{9D8B030D-6E8A-4147-A177-3AD203B41FA5}">
                      <a16:colId xmlns:a16="http://schemas.microsoft.com/office/drawing/2014/main" xmlns="" val="3854483458"/>
                    </a:ext>
                  </a:extLst>
                </a:gridCol>
                <a:gridCol w="1436912">
                  <a:extLst>
                    <a:ext uri="{9D8B030D-6E8A-4147-A177-3AD203B41FA5}">
                      <a16:colId xmlns:a16="http://schemas.microsoft.com/office/drawing/2014/main" xmlns="" val="2243186179"/>
                    </a:ext>
                  </a:extLst>
                </a:gridCol>
                <a:gridCol w="1436912">
                  <a:extLst>
                    <a:ext uri="{9D8B030D-6E8A-4147-A177-3AD203B41FA5}">
                      <a16:colId xmlns:a16="http://schemas.microsoft.com/office/drawing/2014/main" xmlns="" val="1118607189"/>
                    </a:ext>
                  </a:extLst>
                </a:gridCol>
              </a:tblGrid>
              <a:tr h="65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Выдача задания</a:t>
                      </a:r>
                      <a:endParaRPr lang="ru-RU" sz="20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 err="1">
                          <a:effectLst/>
                        </a:rPr>
                        <a:t>клаузура</a:t>
                      </a:r>
                      <a:endParaRPr lang="ru-RU" sz="20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форэскиз</a:t>
                      </a:r>
                      <a:endParaRPr lang="ru-RU" sz="20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эскиз</a:t>
                      </a:r>
                      <a:endParaRPr lang="ru-RU" sz="20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Архитектурные дни</a:t>
                      </a:r>
                      <a:endParaRPr lang="ru-RU" sz="20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Подача проекта</a:t>
                      </a:r>
                      <a:endParaRPr lang="ru-RU" sz="20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8655821"/>
                  </a:ext>
                </a:extLst>
              </a:tr>
              <a:tr h="65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7 февраля</a:t>
                      </a:r>
                      <a:endParaRPr lang="ru-RU" sz="20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14 февраля</a:t>
                      </a:r>
                      <a:endParaRPr lang="ru-RU" sz="20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3 марта</a:t>
                      </a:r>
                      <a:endParaRPr lang="ru-RU" sz="20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17 марта</a:t>
                      </a:r>
                      <a:endParaRPr lang="ru-RU" sz="20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28, 30, 31 марта</a:t>
                      </a:r>
                      <a:endParaRPr lang="ru-RU" sz="20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31 марта</a:t>
                      </a:r>
                      <a:endParaRPr lang="ru-RU" sz="20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41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39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Перечень нормативных документов и рекомендуемой литературы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38C9E1-48BF-45C1-AFB5-06397A1A3F93}"/>
              </a:ext>
            </a:extLst>
          </p:cNvPr>
          <p:cNvSpPr/>
          <p:nvPr/>
        </p:nvSpPr>
        <p:spPr>
          <a:xfrm>
            <a:off x="87549" y="1790177"/>
            <a:ext cx="9056451" cy="3504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118.13330.2012* Общественные здания и сооружения. Актуализированная редакция СНиП 31-06-2009 (с Изменениями N 1, 2)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332.1325800.2017 Спортивные сооружения. Правила проектирования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31-112-2004 Физкультурно-спортивные залы. Часть 1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31-112-2004 Физкультурно-спортивные залы. Часть 2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138.13330.2012 Общественные здания и сооружения, доступные маломобильным группам населения. Правила проектирования (с Изменением N 1)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59.13330.2016 Доступность зданий и сооружений для маломобильных групп населения. Актуализированная редакция СНиП 35-01-2001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52.13330.2016 Естественное и искусственное освещение. Актуализированная редакция СНиП 23-05-95*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42.13330.2016 Градостроительство. Планировка и застройка городских и сельских поселений. Актуализированная редакция СНиП 2.07.01-89*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1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-21086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Перечень нормативных документов и рекомендуемой литературы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BB95ADB-3CA9-4BA8-8DBD-E81A910CF013}"/>
              </a:ext>
            </a:extLst>
          </p:cNvPr>
          <p:cNvSpPr/>
          <p:nvPr/>
        </p:nvSpPr>
        <p:spPr>
          <a:xfrm>
            <a:off x="155642" y="507446"/>
            <a:ext cx="8832715" cy="613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регламент о требованиях пожарной безопасности, Федеральный закон (с изменениями на 27 декабря 2018 года)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1.13130.2009 Системы противопожарной защиты. Эвакуационные пути и выходы (с Изменением N 1)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2.13130.2012 Системы противопожарной защиты. Обеспечение огнестойкости объектов защиты (с Изменением N 1)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4.13130.2013 Системы противопожарной защиты. Ограничение распространения пожара на объектах защиты. Требования к объемно-планировочным и конструктивным решениям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№3 к постановлению Правительства Санкт-Петербурга от 21.06.2016 №524 "О Правилах землепользования и застройки Санкт-Петербурга"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440.1325800.2018 Спортивные сооружения. Проектирование естественного и искусственного освещения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 2.2.1/2.1.1.2585-10 Гигиенические требования к естественному, искусственному и совмещенному освещению жилых и общественных зданий. Изменения и дополнения N 1 к СанПиН 2.2.1/2.1.1.1278-03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113.13330.2016 Стоянки автомобилей. Актуализированная редакция СНиП 21-02-99*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Гельфонд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Анна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Лазаревна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Архитектурное проектирование общественных зданий и сооружений : учеб. пособие для студентов вузов, обучающихся по специальности "Архитектура" направления подготовки "Архитектура" / А.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Л.Гельфонд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-М. : Архитектура-С, 2006. -277 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Архитектура: учебник / Т.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Г.Маклакова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[и др.] ; ред. Т.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Г.Маклакова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-М. : АСВ, 2004. -464 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Демина. Здания с большепролетными покрытиями: Учеб пособие. Тамбов: Изд-во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унта, 2003. 88 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8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Кейс-чемпионат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2DC4E76-2039-4363-9B01-7775B2FED455}"/>
              </a:ext>
            </a:extLst>
          </p:cNvPr>
          <p:cNvSpPr/>
          <p:nvPr/>
        </p:nvSpPr>
        <p:spPr>
          <a:xfrm>
            <a:off x="1716013" y="3773465"/>
            <a:ext cx="5711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http://icecase2020.spbgasu.ru</a:t>
            </a:r>
          </a:p>
        </p:txBody>
      </p:sp>
      <p:pic>
        <p:nvPicPr>
          <p:cNvPr id="1026" name="Picture 2" descr="Metropolis">
            <a:extLst>
              <a:ext uri="{FF2B5EF4-FFF2-40B4-BE49-F238E27FC236}">
                <a16:creationId xmlns:a16="http://schemas.microsoft.com/office/drawing/2014/main" xmlns="" id="{9B95A5D7-BDAB-41A5-8043-B5B33E63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40" y="1198485"/>
            <a:ext cx="6814119" cy="18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3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ЦЕЛЬ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CC52F45-C840-4F38-90DD-14A958BC8F66}"/>
              </a:ext>
            </a:extLst>
          </p:cNvPr>
          <p:cNvSpPr/>
          <p:nvPr/>
        </p:nvSpPr>
        <p:spPr>
          <a:xfrm>
            <a:off x="355107" y="1174046"/>
            <a:ext cx="8531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dirty="0"/>
              <a:t>разработать проект Ледового спортивного комплекса на 250 зрителей</a:t>
            </a:r>
            <a:endParaRPr lang="ru-RU" kern="50" dirty="0">
              <a:latin typeface="Arial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8074254-ABFF-44E8-990A-BF5EC4A62266}"/>
              </a:ext>
            </a:extLst>
          </p:cNvPr>
          <p:cNvSpPr/>
          <p:nvPr/>
        </p:nvSpPr>
        <p:spPr>
          <a:xfrm>
            <a:off x="816746" y="2175302"/>
            <a:ext cx="8069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50" dirty="0">
                <a:ea typeface="Arial Unicode MS" panose="020B0604020202020204" pitchFamily="34" charset="-128"/>
              </a:rPr>
              <a:t>Ледовый спортивный комплекс предназначен для проведения</a:t>
            </a:r>
          </a:p>
          <a:p>
            <a:r>
              <a:rPr lang="ru-RU" kern="50" dirty="0">
                <a:ea typeface="Arial Unicode MS" panose="020B0604020202020204" pitchFamily="34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50" dirty="0">
                <a:ea typeface="Arial Unicode MS" panose="020B0604020202020204" pitchFamily="34" charset="-128"/>
              </a:rPr>
              <a:t>спортивно-оздоровительных занятий по ледовым видам спорта,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50" dirty="0">
                <a:ea typeface="Arial Unicode MS" panose="020B0604020202020204" pitchFamily="34" charset="-128"/>
              </a:rPr>
              <a:t>свободного (массового) катания на коньках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50" dirty="0">
                <a:ea typeface="Arial Unicode MS" panose="020B0604020202020204" pitchFamily="34" charset="-128"/>
              </a:rPr>
              <a:t>тренировок по ледовым видам спорта, таким как хоккей, фигурное катание на коньках, кёрлинг, шорт-трек. </a:t>
            </a:r>
          </a:p>
          <a:p>
            <a:endParaRPr lang="ru-RU" kern="50" dirty="0">
              <a:ea typeface="Arial Unicode MS" panose="020B0604020202020204" pitchFamily="34" charset="-128"/>
            </a:endParaRPr>
          </a:p>
          <a:p>
            <a:r>
              <a:rPr lang="ru-RU" kern="50" dirty="0">
                <a:ea typeface="Arial Unicode MS" panose="020B0604020202020204" pitchFamily="34" charset="-128"/>
              </a:rPr>
              <a:t>Спортивный комплекс, так же включает физкультурно-оздоровительный блок, предназначенный для проведения физкультурно-оздоровительный занятий, не связанных с ледовыми видами 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58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79897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Площадка проектирования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6C830B9-AC7B-4C89-857C-A4F6B123AE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862" y="551029"/>
            <a:ext cx="8688276" cy="6306971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2194560" y="2168434"/>
            <a:ext cx="2194560" cy="2542903"/>
          </a:xfrm>
          <a:custGeom>
            <a:avLst/>
            <a:gdLst>
              <a:gd name="connsiteX0" fmla="*/ 313509 w 2194560"/>
              <a:gd name="connsiteY0" fmla="*/ 2542903 h 2542903"/>
              <a:gd name="connsiteX1" fmla="*/ 0 w 2194560"/>
              <a:gd name="connsiteY1" fmla="*/ 1898469 h 2542903"/>
              <a:gd name="connsiteX2" fmla="*/ 444137 w 2194560"/>
              <a:gd name="connsiteY2" fmla="*/ 1645920 h 2542903"/>
              <a:gd name="connsiteX3" fmla="*/ 896983 w 2194560"/>
              <a:gd name="connsiteY3" fmla="*/ 1384663 h 2542903"/>
              <a:gd name="connsiteX4" fmla="*/ 896983 w 2194560"/>
              <a:gd name="connsiteY4" fmla="*/ 1184366 h 2542903"/>
              <a:gd name="connsiteX5" fmla="*/ 984069 w 2194560"/>
              <a:gd name="connsiteY5" fmla="*/ 1114697 h 2542903"/>
              <a:gd name="connsiteX6" fmla="*/ 1349829 w 2194560"/>
              <a:gd name="connsiteY6" fmla="*/ 966652 h 2542903"/>
              <a:gd name="connsiteX7" fmla="*/ 1497874 w 2194560"/>
              <a:gd name="connsiteY7" fmla="*/ 583475 h 2542903"/>
              <a:gd name="connsiteX8" fmla="*/ 1445623 w 2194560"/>
              <a:gd name="connsiteY8" fmla="*/ 330926 h 2542903"/>
              <a:gd name="connsiteX9" fmla="*/ 1637211 w 2194560"/>
              <a:gd name="connsiteY9" fmla="*/ 304800 h 2542903"/>
              <a:gd name="connsiteX10" fmla="*/ 1820091 w 2194560"/>
              <a:gd name="connsiteY10" fmla="*/ 104503 h 2542903"/>
              <a:gd name="connsiteX11" fmla="*/ 2185851 w 2194560"/>
              <a:gd name="connsiteY11" fmla="*/ 0 h 2542903"/>
              <a:gd name="connsiteX12" fmla="*/ 2194560 w 2194560"/>
              <a:gd name="connsiteY12" fmla="*/ 687977 h 2542903"/>
              <a:gd name="connsiteX13" fmla="*/ 1846217 w 2194560"/>
              <a:gd name="connsiteY13" fmla="*/ 1306286 h 2542903"/>
              <a:gd name="connsiteX14" fmla="*/ 1602377 w 2194560"/>
              <a:gd name="connsiteY14" fmla="*/ 1872343 h 2542903"/>
              <a:gd name="connsiteX15" fmla="*/ 313509 w 2194560"/>
              <a:gd name="connsiteY15" fmla="*/ 2542903 h 254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4560" h="2542903">
                <a:moveTo>
                  <a:pt x="313509" y="2542903"/>
                </a:moveTo>
                <a:lnTo>
                  <a:pt x="0" y="1898469"/>
                </a:lnTo>
                <a:lnTo>
                  <a:pt x="444137" y="1645920"/>
                </a:lnTo>
                <a:lnTo>
                  <a:pt x="896983" y="1384663"/>
                </a:lnTo>
                <a:lnTo>
                  <a:pt x="896983" y="1184366"/>
                </a:lnTo>
                <a:lnTo>
                  <a:pt x="984069" y="1114697"/>
                </a:lnTo>
                <a:lnTo>
                  <a:pt x="1349829" y="966652"/>
                </a:lnTo>
                <a:lnTo>
                  <a:pt x="1497874" y="583475"/>
                </a:lnTo>
                <a:lnTo>
                  <a:pt x="1445623" y="330926"/>
                </a:lnTo>
                <a:lnTo>
                  <a:pt x="1637211" y="304800"/>
                </a:lnTo>
                <a:lnTo>
                  <a:pt x="1820091" y="104503"/>
                </a:lnTo>
                <a:lnTo>
                  <a:pt x="2185851" y="0"/>
                </a:lnTo>
                <a:lnTo>
                  <a:pt x="2194560" y="687977"/>
                </a:lnTo>
                <a:lnTo>
                  <a:pt x="1846217" y="1306286"/>
                </a:lnTo>
                <a:lnTo>
                  <a:pt x="1602377" y="1872343"/>
                </a:lnTo>
                <a:lnTo>
                  <a:pt x="313509" y="2542903"/>
                </a:lnTo>
                <a:close/>
              </a:path>
            </a:pathLst>
          </a:custGeom>
          <a:solidFill>
            <a:srgbClr val="C00000">
              <a:alpha val="3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0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ЗАДАЧИ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F9EDE77-F26C-481C-8BDC-3859EDCD57E2}"/>
              </a:ext>
            </a:extLst>
          </p:cNvPr>
          <p:cNvSpPr/>
          <p:nvPr/>
        </p:nvSpPr>
        <p:spPr>
          <a:xfrm>
            <a:off x="177553" y="1031808"/>
            <a:ext cx="87888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проекта: 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Грамотная организация генерального плана участка проектирования, с учетом роли объекта в структуре района и требований действующего градостроительного законодательства;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Предложить оптимальное решение планировочной структуры спортивного комплекса, заданного состава, с учетом требований действующих норм и правил в строительстве и проектировании;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Усвоить принципы организации структуры спортивного объекта, с учетом требований функциональности, пожарной безопасности и доступности маломобильных групп населения;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Усвоить особенности архитектурных, конструктивных и инженерных решений, применяемых в спортивных комплексах;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Усвоить принципы формирования многофункциональных объектов;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Усвоить принципы формирования общественных зданий;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Усвоить принципы размещения мест хранения индивидуального транспорта для общественного здания;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Получить навык проектирования, презентации и изготовления технической проектной документации спортивного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33627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ОБЩИЕ ТРЕБОВАНИЯ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2C6F60B-F664-4279-9C05-8F601A0F0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78421"/>
              </p:ext>
            </p:extLst>
          </p:nvPr>
        </p:nvGraphicFramePr>
        <p:xfrm>
          <a:off x="0" y="400110"/>
          <a:ext cx="4944862" cy="63993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08621">
                  <a:extLst>
                    <a:ext uri="{9D8B030D-6E8A-4147-A177-3AD203B41FA5}">
                      <a16:colId xmlns:a16="http://schemas.microsoft.com/office/drawing/2014/main" xmlns="" val="460561369"/>
                    </a:ext>
                  </a:extLst>
                </a:gridCol>
                <a:gridCol w="3636241">
                  <a:extLst>
                    <a:ext uri="{9D8B030D-6E8A-4147-A177-3AD203B41FA5}">
                      <a16:colId xmlns:a16="http://schemas.microsoft.com/office/drawing/2014/main" xmlns="" val="1549332997"/>
                    </a:ext>
                  </a:extLst>
                </a:gridCol>
              </a:tblGrid>
              <a:tr h="14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Характеристика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Описание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1152864445"/>
                  </a:ext>
                </a:extLst>
              </a:tr>
              <a:tr h="14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Число этажей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2-3 надземных этажа, подвал (технический этаж)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1666802513"/>
                  </a:ext>
                </a:extLst>
              </a:tr>
              <a:tr h="914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Вместимость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Здание рассчитано на единовременное пребывание 550 человек в режиме соревнований из них: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- 100 спортсменов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- 250 зрителей (в том числе МГН)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- 50 тренеры, персонал, администрация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- 150 занимающихся в зоне ФОК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4282381934"/>
                  </a:ext>
                </a:extLst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Характеристика несущего остова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Конструктивная система и используемые конструктивные материалы надземной части, по выбору проектировщика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3070216259"/>
                  </a:ext>
                </a:extLst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Наружное стеновое ограждение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Заполнение несущего каркаса (по выбору), с внешней отделкой в виде навесной фасадной системы произвольного типа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3142987782"/>
                  </a:ext>
                </a:extLst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Междуэтажные перекрытия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Монолитные железобетонные. толщина несущей части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160 -220 мм 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935064619"/>
                  </a:ext>
                </a:extLst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полы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Конструкция пола применяется в соответствии с назначением помещения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886674800"/>
                  </a:ext>
                </a:extLst>
              </a:tr>
              <a:tr h="14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Фундаменты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Фундаментная плита 400 – 600 из монолитного железобетона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3842832128"/>
                  </a:ext>
                </a:extLst>
              </a:tr>
              <a:tr h="14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Подвал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технический этаж, где необходимо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3956171602"/>
                  </a:ext>
                </a:extLst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Высота этажа, в т.ч. подвального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исходя из требований нормативов 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2648745703"/>
                  </a:ext>
                </a:extLst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Внутренние стены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в соответствии с требованиями пожарной безопасности и разделения здания на пожарные отсеки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216809145"/>
                  </a:ext>
                </a:extLst>
              </a:tr>
              <a:tr h="122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Внутренние перегородки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Из гипсокартонных КНАУФ-листов на металлическом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каркасе.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во влажных помещениях перегородки выполняются из цементных плит КНАУФ «АКВАПАНЕЛЬ» на металлическом каркасе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116286088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F7E9F58E-DB44-4D67-937A-638CF34C5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615390"/>
              </p:ext>
            </p:extLst>
          </p:nvPr>
        </p:nvGraphicFramePr>
        <p:xfrm>
          <a:off x="5042517" y="400110"/>
          <a:ext cx="4101483" cy="638607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85426">
                  <a:extLst>
                    <a:ext uri="{9D8B030D-6E8A-4147-A177-3AD203B41FA5}">
                      <a16:colId xmlns:a16="http://schemas.microsoft.com/office/drawing/2014/main" xmlns="" val="1432098825"/>
                    </a:ext>
                  </a:extLst>
                </a:gridCol>
                <a:gridCol w="3016057">
                  <a:extLst>
                    <a:ext uri="{9D8B030D-6E8A-4147-A177-3AD203B41FA5}">
                      <a16:colId xmlns:a16="http://schemas.microsoft.com/office/drawing/2014/main" xmlns="" val="2723359548"/>
                    </a:ext>
                  </a:extLst>
                </a:gridCol>
              </a:tblGrid>
              <a:tr h="1421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Крыша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Тип и конфигурация кровли на усмотрение проектировщика. Тип большепролетных конструкций зального помещения катка определяется проектировщиком.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Возможно устройство технического этажа в части </a:t>
                      </a:r>
                      <a:r>
                        <a:rPr lang="ru-RU" sz="1200" kern="50" dirty="0" err="1">
                          <a:effectLst/>
                        </a:rPr>
                        <a:t>подкровельного</a:t>
                      </a:r>
                      <a:r>
                        <a:rPr lang="ru-RU" sz="1200" kern="50" dirty="0">
                          <a:effectLst/>
                        </a:rPr>
                        <a:t> пространства для размещения инженерного оборудования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2049350554"/>
                  </a:ext>
                </a:extLst>
              </a:tr>
              <a:tr h="1012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Кровля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Для организации кровли по большепролетным конструкциям, рекомендуется применять легкие конструктивные решения.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Участки эксплуатируемой кровли должны иметь соответствующее конструктивное решение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394984827"/>
                  </a:ext>
                </a:extLst>
              </a:tr>
              <a:tr h="408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Покрытие кровли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Битумно-полимерные рулонные материалы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или полимерные мембраны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154346976"/>
                  </a:ext>
                </a:extLst>
              </a:tr>
              <a:tr h="80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Внутренние лестницы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конструкция маршей и площадок – монолитный железобетон.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конструкция стен лестничных клеток – монолитный железобетон.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270053792"/>
                  </a:ext>
                </a:extLst>
              </a:tr>
              <a:tr h="620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Вход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Предусмотреть возможность входа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маломобильных групп населения в соответствии с требованиями нормативов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2761116728"/>
                  </a:ext>
                </a:extLst>
              </a:tr>
              <a:tr h="1012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Наружное цветовое решение здания и материал отделки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На усмотрение проектировщика. 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1813724240"/>
                  </a:ext>
                </a:extLst>
              </a:tr>
              <a:tr h="603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Инженерное оборудование и сети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предусмотреть помещения, соответствующей группы, указанные в приложении 1, 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9494" marR="29494" marT="0" marB="0" anchor="ctr"/>
                </a:tc>
                <a:extLst>
                  <a:ext uri="{0D108BD9-81ED-4DB2-BD59-A6C34878D82A}">
                    <a16:rowId xmlns:a16="http://schemas.microsoft.com/office/drawing/2014/main" xmlns="" val="266099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73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ОБЩИЕ ПОЛОЖЕНИЯ. ГЕНЕРАЛЬНЫЙ ПЛАН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F9EDE77-F26C-481C-8BDC-3859EDCD57E2}"/>
              </a:ext>
            </a:extLst>
          </p:cNvPr>
          <p:cNvSpPr/>
          <p:nvPr/>
        </p:nvSpPr>
        <p:spPr>
          <a:xfrm>
            <a:off x="177553" y="1031808"/>
            <a:ext cx="87888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Разработка генерального плана участка спортивного комплекса, является составляющей задания курсового проекта. Необходимо выполнить: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посадку здания комплекса, с учетом градостроительной концепции территории, учитывая роль здания в системе района и окружающей застройки, с соблюдением требований нормативов;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предложить рациональное и эстетически оправданное функциональное зонирование участка проектирования;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запроектировать систему хранения транспортных средств, на территории комплекса, для всех групп пользователей (зрители, МГН, персонал, технический транспорт);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запроектировать систему проездов и пешеходных путей, на территории комплекса, удовлетворяющую требованиям всех групп пользователей (зрители, МГН, персонал, технические, пожарные и специальные службы)</a:t>
            </a:r>
          </a:p>
        </p:txBody>
      </p:sp>
    </p:spTree>
    <p:extLst>
      <p:ext uri="{BB962C8B-B14F-4D97-AF65-F5344CB8AC3E}">
        <p14:creationId xmlns:p14="http://schemas.microsoft.com/office/powerpoint/2010/main" val="101595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ОБЩИЕ ПОЛОЖЕНИЯ. Объемно-пространственное и архитектурное 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F9EDE77-F26C-481C-8BDC-3859EDCD57E2}"/>
              </a:ext>
            </a:extLst>
          </p:cNvPr>
          <p:cNvSpPr/>
          <p:nvPr/>
        </p:nvSpPr>
        <p:spPr>
          <a:xfrm>
            <a:off x="177553" y="1031808"/>
            <a:ext cx="87888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 проекте спортивного комплекса должно быть отражено решение функционального зонирования, с выделением основных зон: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входная зона - одна (или несколько) в зависимости от категории спортивного сооружения для различных клиентских групп;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зона зрителей;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зона раздевальных и помещений для занимающихся;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помещения медицинского назначения и контроля;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помещения для тренеров и инструкторов;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помещения для судей и организаторов соревнований;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предприятие питания;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зоны и помещения для различных клиентских групп;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зона для представителей средств массовой информации;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помещения для административной и инженерно-технической службы, бытовые помещения персонала;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помещения служб безопасности и охраны порядка;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хозяйственные и технические помещения;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- прочие зоны и помещения</a:t>
            </a:r>
          </a:p>
        </p:txBody>
      </p:sp>
    </p:spTree>
    <p:extLst>
      <p:ext uri="{BB962C8B-B14F-4D97-AF65-F5344CB8AC3E}">
        <p14:creationId xmlns:p14="http://schemas.microsoft.com/office/powerpoint/2010/main" val="140416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ОБЩИЕ ПОЛОЖЕНИЯ. Объемно-пространственное и архитектурное 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F9EDE77-F26C-481C-8BDC-3859EDCD57E2}"/>
              </a:ext>
            </a:extLst>
          </p:cNvPr>
          <p:cNvSpPr/>
          <p:nvPr/>
        </p:nvSpPr>
        <p:spPr>
          <a:xfrm>
            <a:off x="177553" y="1031808"/>
            <a:ext cx="8788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 проекте спортивного объекта, необходимо предложить систему взаимосвязей, между основными функциональными зонами.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Планировочное решение должно исключать возможность пересечения потоков зрителей, спортсменов и занимающихся и учитывать различные режимы функционирования спортивного объекта.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 первую очередь необходимо обеспечить ограничение доступа посетителей без коньков в зону катка.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 проекте необходимо предусмотреть доступность комплекса для МГН зрителей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Занятий спортсменов-инвалидов в комплексе не предусматривается.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271428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62AE-1160-47CF-A110-A053471D79C6}"/>
              </a:ext>
            </a:extLst>
          </p:cNvPr>
          <p:cNvSpPr txBox="1"/>
          <p:nvPr/>
        </p:nvSpPr>
        <p:spPr>
          <a:xfrm>
            <a:off x="0" y="150919"/>
            <a:ext cx="91440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ОБЩИЕ ПОЛОЖЕНИЯ. Объемно-пространственное и архитектурное 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F9EDE77-F26C-481C-8BDC-3859EDCD57E2}"/>
              </a:ext>
            </a:extLst>
          </p:cNvPr>
          <p:cNvSpPr/>
          <p:nvPr/>
        </p:nvSpPr>
        <p:spPr>
          <a:xfrm>
            <a:off x="177553" y="1031808"/>
            <a:ext cx="87888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Внешний вид здания, объемно-пространственная композиция, цветовое решение и выбор типов применяемых отделочных материалов, является предметом проектирования. 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Наружный облик комплекса должен представлять запоминающийся образ, выражающий спортивное назначение здания, специфику и динамичность спорта на льду.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Конструктивная система объекта проектирования должна учитывать наличие зальной части здания, для перекрытия которой применяются большепролетные конструкции.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Совокупность помещений не зальной части здания представляют ячейковую структуру, что должно быть отражено в принятом для неё конструктивном решении.</a:t>
            </a:r>
          </a:p>
        </p:txBody>
      </p:sp>
    </p:spTree>
    <p:extLst>
      <p:ext uri="{BB962C8B-B14F-4D97-AF65-F5344CB8AC3E}">
        <p14:creationId xmlns:p14="http://schemas.microsoft.com/office/powerpoint/2010/main" val="956721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162</TotalTime>
  <Words>1729</Words>
  <Application>Microsoft Office PowerPoint</Application>
  <PresentationFormat>Экран (4:3)</PresentationFormat>
  <Paragraphs>380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 войцеховский</dc:creator>
  <cp:lastModifiedBy>Иванов Игорь Анатольевич</cp:lastModifiedBy>
  <cp:revision>23</cp:revision>
  <dcterms:created xsi:type="dcterms:W3CDTF">2020-02-06T20:44:25Z</dcterms:created>
  <dcterms:modified xsi:type="dcterms:W3CDTF">2020-02-07T14:46:20Z</dcterms:modified>
</cp:coreProperties>
</file>